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1"/>
  </p:notesMasterIdLst>
  <p:sldIdLst>
    <p:sldId id="256" r:id="rId3"/>
    <p:sldId id="273" r:id="rId4"/>
    <p:sldId id="276" r:id="rId5"/>
    <p:sldId id="270" r:id="rId6"/>
    <p:sldId id="271" r:id="rId7"/>
    <p:sldId id="277" r:id="rId8"/>
    <p:sldId id="275" r:id="rId9"/>
    <p:sldId id="265" r:id="rId10"/>
  </p:sldIdLst>
  <p:sldSz cx="12192000" cy="6858000"/>
  <p:notesSz cx="6858000" cy="9144000"/>
  <p:defaultTextStyle>
    <a:defPPr>
      <a:defRPr lang="en-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718"/>
  </p:normalViewPr>
  <p:slideViewPr>
    <p:cSldViewPr snapToGrid="0">
      <p:cViewPr varScale="1">
        <p:scale>
          <a:sx n="93" d="100"/>
          <a:sy n="93" d="100"/>
        </p:scale>
        <p:origin x="216" y="7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F6354-0FE6-864A-BFE2-4EE72BF01BC0}" type="datetimeFigureOut">
              <a:rPr lang="en-HR" smtClean="0"/>
              <a:t>07.10.2025.</a:t>
            </a:fld>
            <a:endParaRPr lang="en-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9941A-A774-594C-8708-F216A2923EAA}" type="slidenum">
              <a:rPr lang="en-HR" smtClean="0"/>
              <a:t>‹#›</a:t>
            </a:fld>
            <a:endParaRPr lang="en-HR"/>
          </a:p>
        </p:txBody>
      </p:sp>
    </p:spTree>
    <p:extLst>
      <p:ext uri="{BB962C8B-B14F-4D97-AF65-F5344CB8AC3E}">
        <p14:creationId xmlns:p14="http://schemas.microsoft.com/office/powerpoint/2010/main" val="18900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3056-10D5-5E1E-C42F-21B9C6ED4E45}"/>
              </a:ext>
            </a:extLst>
          </p:cNvPr>
          <p:cNvSpPr>
            <a:spLocks noGrp="1"/>
          </p:cNvSpPr>
          <p:nvPr>
            <p:ph type="ctrTitle"/>
          </p:nvPr>
        </p:nvSpPr>
        <p:spPr>
          <a:xfrm>
            <a:off x="5641674" y="1177605"/>
            <a:ext cx="6021239" cy="2462741"/>
          </a:xfrm>
        </p:spPr>
        <p:txBody>
          <a:bodyPr anchor="b"/>
          <a:lstStyle>
            <a:lvl1pPr algn="ctr">
              <a:defRPr sz="6000" baseline="0">
                <a:solidFill>
                  <a:srgbClr val="1F3167"/>
                </a:solidFill>
                <a:latin typeface="Avenir" panose="02000503020000020003" pitchFamily="2" charset="0"/>
              </a:defRPr>
            </a:lvl1pPr>
          </a:lstStyle>
          <a:p>
            <a:r>
              <a:rPr lang="en-GB" dirty="0"/>
              <a:t>Click to edit Master title style</a:t>
            </a:r>
            <a:endParaRPr lang="en-HR" dirty="0"/>
          </a:p>
        </p:txBody>
      </p:sp>
      <p:sp>
        <p:nvSpPr>
          <p:cNvPr id="3" name="Subtitle 2">
            <a:extLst>
              <a:ext uri="{FF2B5EF4-FFF2-40B4-BE49-F238E27FC236}">
                <a16:creationId xmlns:a16="http://schemas.microsoft.com/office/drawing/2014/main" id="{AED3D013-0BBE-E87B-615F-494E5B5CD873}"/>
              </a:ext>
            </a:extLst>
          </p:cNvPr>
          <p:cNvSpPr>
            <a:spLocks noGrp="1"/>
          </p:cNvSpPr>
          <p:nvPr>
            <p:ph type="subTitle" idx="1"/>
          </p:nvPr>
        </p:nvSpPr>
        <p:spPr>
          <a:xfrm>
            <a:off x="5641674" y="3847381"/>
            <a:ext cx="6021239" cy="1707871"/>
          </a:xfrm>
        </p:spPr>
        <p:txBody>
          <a:bodyPr/>
          <a:lstStyle>
            <a:lvl1pPr marL="0" indent="0" algn="ctr">
              <a:buNone/>
              <a:defRPr sz="2400" baseline="0">
                <a:solidFill>
                  <a:srgbClr val="1F3167"/>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HR" dirty="0"/>
          </a:p>
        </p:txBody>
      </p:sp>
    </p:spTree>
    <p:extLst>
      <p:ext uri="{BB962C8B-B14F-4D97-AF65-F5344CB8AC3E}">
        <p14:creationId xmlns:p14="http://schemas.microsoft.com/office/powerpoint/2010/main" val="94871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1AD5A9-BCFE-E426-73F2-6DE9F46283C3}"/>
              </a:ext>
            </a:extLst>
          </p:cNvPr>
          <p:cNvSpPr>
            <a:spLocks noGrp="1"/>
          </p:cNvSpPr>
          <p:nvPr>
            <p:ph idx="1"/>
          </p:nvPr>
        </p:nvSpPr>
        <p:spPr>
          <a:xfrm>
            <a:off x="646288" y="2922905"/>
            <a:ext cx="10899423" cy="3416935"/>
          </a:xfrm>
        </p:spPr>
        <p:txBody>
          <a:bodyPr>
            <a:normAutofit/>
          </a:bodyPr>
          <a:lstStyle>
            <a:lvl1pPr marL="0" indent="0">
              <a:buFontTx/>
              <a:buNone/>
              <a:defRPr sz="1600" baseline="0">
                <a:solidFill>
                  <a:srgbClr val="1F3167"/>
                </a:solidFill>
                <a:latin typeface="Avenir" panose="02000503020000020003" pitchFamily="2" charset="0"/>
              </a:defRPr>
            </a:lvl1pPr>
            <a:lvl2pPr marL="457200" indent="0">
              <a:buFontTx/>
              <a:buNone/>
              <a:defRPr sz="1600" baseline="0">
                <a:solidFill>
                  <a:schemeClr val="tx2">
                    <a:lumMod val="75000"/>
                  </a:schemeClr>
                </a:solidFill>
                <a:latin typeface="Avenir" panose="02000503020000020003" pitchFamily="2" charset="0"/>
              </a:defRPr>
            </a:lvl2pPr>
            <a:lvl3pPr marL="914400" indent="0">
              <a:buFontTx/>
              <a:buNone/>
              <a:defRPr sz="1600" baseline="0">
                <a:solidFill>
                  <a:schemeClr val="tx2">
                    <a:lumMod val="75000"/>
                  </a:schemeClr>
                </a:solidFill>
                <a:latin typeface="Avenir" panose="02000503020000020003" pitchFamily="2" charset="0"/>
              </a:defRPr>
            </a:lvl3pPr>
            <a:lvl4pPr marL="1371600" indent="0">
              <a:buFontTx/>
              <a:buNone/>
              <a:defRPr sz="1600" baseline="0">
                <a:solidFill>
                  <a:schemeClr val="tx2">
                    <a:lumMod val="75000"/>
                  </a:schemeClr>
                </a:solidFill>
                <a:latin typeface="Avenir" panose="02000503020000020003" pitchFamily="2" charset="0"/>
              </a:defRPr>
            </a:lvl4pPr>
            <a:lvl5pPr marL="1828800" indent="0">
              <a:buFontTx/>
              <a:buNone/>
              <a:defRPr sz="1600" baseline="0">
                <a:solidFill>
                  <a:schemeClr val="tx2">
                    <a:lumMod val="75000"/>
                  </a:schemeClr>
                </a:solidFill>
                <a:latin typeface="Avenir" panose="02000503020000020003" pitchFamily="2" charset="0"/>
              </a:defRPr>
            </a:lvl5pPr>
          </a:lstStyle>
          <a:p>
            <a:pPr lvl="0"/>
            <a:r>
              <a:rPr lang="en-GB" dirty="0"/>
              <a:t>Click to edit Master text styles</a:t>
            </a:r>
          </a:p>
        </p:txBody>
      </p:sp>
      <p:sp>
        <p:nvSpPr>
          <p:cNvPr id="7" name="Title 6">
            <a:extLst>
              <a:ext uri="{FF2B5EF4-FFF2-40B4-BE49-F238E27FC236}">
                <a16:creationId xmlns:a16="http://schemas.microsoft.com/office/drawing/2014/main" id="{1C10A031-D5DF-3FAA-AA23-19BF3D31BF35}"/>
              </a:ext>
            </a:extLst>
          </p:cNvPr>
          <p:cNvSpPr>
            <a:spLocks noGrp="1"/>
          </p:cNvSpPr>
          <p:nvPr>
            <p:ph type="title"/>
          </p:nvPr>
        </p:nvSpPr>
        <p:spPr>
          <a:xfrm>
            <a:off x="646288" y="1462405"/>
            <a:ext cx="10899423" cy="1325563"/>
          </a:xfrm>
        </p:spPr>
        <p:txBody>
          <a:bodyPr>
            <a:normAutofit/>
          </a:bodyPr>
          <a:lstStyle>
            <a:lvl1pPr>
              <a:defRPr sz="3300" b="1" i="0" baseline="0">
                <a:solidFill>
                  <a:srgbClr val="1F3167"/>
                </a:solidFill>
                <a:latin typeface="Avenir" panose="02000503020000020003" pitchFamily="2" charset="0"/>
              </a:defRPr>
            </a:lvl1pPr>
          </a:lstStyle>
          <a:p>
            <a:r>
              <a:rPr lang="en-GB" dirty="0"/>
              <a:t>Click to edit Master title style</a:t>
            </a:r>
            <a:endParaRPr lang="en-HR" dirty="0"/>
          </a:p>
        </p:txBody>
      </p:sp>
      <p:sp>
        <p:nvSpPr>
          <p:cNvPr id="10" name="Slide Number Placeholder 9">
            <a:extLst>
              <a:ext uri="{FF2B5EF4-FFF2-40B4-BE49-F238E27FC236}">
                <a16:creationId xmlns:a16="http://schemas.microsoft.com/office/drawing/2014/main" id="{5B5AF597-5507-076F-124E-EE07826EC3F1}"/>
              </a:ext>
            </a:extLst>
          </p:cNvPr>
          <p:cNvSpPr>
            <a:spLocks noGrp="1"/>
          </p:cNvSpPr>
          <p:nvPr>
            <p:ph type="sldNum" sz="quarter" idx="12"/>
          </p:nvPr>
        </p:nvSpPr>
        <p:spPr>
          <a:xfrm>
            <a:off x="8802511" y="6356350"/>
            <a:ext cx="2743200" cy="365125"/>
          </a:xfrm>
        </p:spPr>
        <p:txBody>
          <a:bodyPr/>
          <a:lstStyle/>
          <a:p>
            <a:endParaRPr lang="en-HR" dirty="0"/>
          </a:p>
        </p:txBody>
      </p:sp>
    </p:spTree>
    <p:extLst>
      <p:ext uri="{BB962C8B-B14F-4D97-AF65-F5344CB8AC3E}">
        <p14:creationId xmlns:p14="http://schemas.microsoft.com/office/powerpoint/2010/main" val="7586716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7ED60-3825-A008-1E40-808DD455C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HR"/>
          </a:p>
        </p:txBody>
      </p:sp>
      <p:sp>
        <p:nvSpPr>
          <p:cNvPr id="3" name="Text Placeholder 2">
            <a:extLst>
              <a:ext uri="{FF2B5EF4-FFF2-40B4-BE49-F238E27FC236}">
                <a16:creationId xmlns:a16="http://schemas.microsoft.com/office/drawing/2014/main" id="{72DA602C-526C-E159-09B1-B522A1EEF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4" name="Date Placeholder 3">
            <a:extLst>
              <a:ext uri="{FF2B5EF4-FFF2-40B4-BE49-F238E27FC236}">
                <a16:creationId xmlns:a16="http://schemas.microsoft.com/office/drawing/2014/main" id="{2417CFD7-143D-93A6-A817-96A8A56EA6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4DBB736-F0B5-344B-A852-16312B99A21D}" type="datetime1">
              <a:rPr lang="hr-HR" smtClean="0"/>
              <a:t>07.10.2025.</a:t>
            </a:fld>
            <a:endParaRPr lang="en-HR"/>
          </a:p>
        </p:txBody>
      </p:sp>
      <p:sp>
        <p:nvSpPr>
          <p:cNvPr id="5" name="Footer Placeholder 4">
            <a:extLst>
              <a:ext uri="{FF2B5EF4-FFF2-40B4-BE49-F238E27FC236}">
                <a16:creationId xmlns:a16="http://schemas.microsoft.com/office/drawing/2014/main" id="{624C91E4-D1DD-AEA1-FF20-F2E2CBF75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HR"/>
              <a:t>1/2</a:t>
            </a:r>
          </a:p>
        </p:txBody>
      </p:sp>
      <p:sp>
        <p:nvSpPr>
          <p:cNvPr id="6" name="Slide Number Placeholder 5">
            <a:extLst>
              <a:ext uri="{FF2B5EF4-FFF2-40B4-BE49-F238E27FC236}">
                <a16:creationId xmlns:a16="http://schemas.microsoft.com/office/drawing/2014/main" id="{83117DCD-FE2A-46FD-89C4-1D154B405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08E757-791F-C248-94D1-80A4AE0B0680}" type="slidenum">
              <a:rPr lang="en-HR" smtClean="0"/>
              <a:t>‹#›</a:t>
            </a:fld>
            <a:endParaRPr lang="en-HR"/>
          </a:p>
        </p:txBody>
      </p:sp>
    </p:spTree>
    <p:extLst>
      <p:ext uri="{BB962C8B-B14F-4D97-AF65-F5344CB8AC3E}">
        <p14:creationId xmlns:p14="http://schemas.microsoft.com/office/powerpoint/2010/main" val="939260312"/>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11902A-1CC1-7DAF-7CF8-972C20B121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HR"/>
          </a:p>
        </p:txBody>
      </p:sp>
      <p:sp>
        <p:nvSpPr>
          <p:cNvPr id="3" name="Text Placeholder 2">
            <a:extLst>
              <a:ext uri="{FF2B5EF4-FFF2-40B4-BE49-F238E27FC236}">
                <a16:creationId xmlns:a16="http://schemas.microsoft.com/office/drawing/2014/main" id="{734113DF-6D75-5125-336B-023290B91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4" name="Date Placeholder 3">
            <a:extLst>
              <a:ext uri="{FF2B5EF4-FFF2-40B4-BE49-F238E27FC236}">
                <a16:creationId xmlns:a16="http://schemas.microsoft.com/office/drawing/2014/main" id="{A4A20337-2AC8-9C3E-4900-4694C9CB5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C20739-EA3B-0A47-B5E0-ED592EFD0E11}" type="datetime1">
              <a:rPr lang="hr-HR" smtClean="0"/>
              <a:t>07.10.2025.</a:t>
            </a:fld>
            <a:endParaRPr lang="en-HR"/>
          </a:p>
        </p:txBody>
      </p:sp>
      <p:sp>
        <p:nvSpPr>
          <p:cNvPr id="5" name="Footer Placeholder 4">
            <a:extLst>
              <a:ext uri="{FF2B5EF4-FFF2-40B4-BE49-F238E27FC236}">
                <a16:creationId xmlns:a16="http://schemas.microsoft.com/office/drawing/2014/main" id="{CFBFA065-24E0-CD9F-05E3-7B843A15F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HR"/>
              <a:t>1/2</a:t>
            </a:r>
          </a:p>
        </p:txBody>
      </p:sp>
      <p:sp>
        <p:nvSpPr>
          <p:cNvPr id="6" name="Slide Number Placeholder 5">
            <a:extLst>
              <a:ext uri="{FF2B5EF4-FFF2-40B4-BE49-F238E27FC236}">
                <a16:creationId xmlns:a16="http://schemas.microsoft.com/office/drawing/2014/main" id="{6B9D0C36-9DB2-45E5-D4A2-FE3C52D959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B41B02-5523-9949-A976-A25C7FA2FED7}" type="slidenum">
              <a:rPr lang="en-HR" smtClean="0"/>
              <a:t>‹#›</a:t>
            </a:fld>
            <a:endParaRPr lang="en-HR"/>
          </a:p>
        </p:txBody>
      </p:sp>
    </p:spTree>
    <p:extLst>
      <p:ext uri="{BB962C8B-B14F-4D97-AF65-F5344CB8AC3E}">
        <p14:creationId xmlns:p14="http://schemas.microsoft.com/office/powerpoint/2010/main" val="790799240"/>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198E-1BA7-9098-980A-539443720F7D}"/>
              </a:ext>
            </a:extLst>
          </p:cNvPr>
          <p:cNvSpPr>
            <a:spLocks noGrp="1"/>
          </p:cNvSpPr>
          <p:nvPr>
            <p:ph type="ctrTitle"/>
          </p:nvPr>
        </p:nvSpPr>
        <p:spPr>
          <a:xfrm>
            <a:off x="4958530" y="1208335"/>
            <a:ext cx="7387525" cy="2462741"/>
          </a:xfrm>
        </p:spPr>
        <p:txBody>
          <a:bodyPr>
            <a:noAutofit/>
          </a:bodyPr>
          <a:lstStyle/>
          <a:p>
            <a:r>
              <a:rPr lang="en-GB" sz="5000" b="1" dirty="0"/>
              <a:t>The (Initial) Copyright Ownership within the </a:t>
            </a:r>
            <a:br>
              <a:rPr lang="en-GB" sz="5000" b="1" dirty="0"/>
            </a:br>
            <a:r>
              <a:rPr lang="en-GB" sz="5000" b="1" dirty="0"/>
              <a:t>Machine Learning Lifecycle</a:t>
            </a:r>
            <a:endParaRPr lang="en-HR" sz="5000" b="1" dirty="0"/>
          </a:p>
        </p:txBody>
      </p:sp>
      <p:sp>
        <p:nvSpPr>
          <p:cNvPr id="3" name="Subtitle 2">
            <a:extLst>
              <a:ext uri="{FF2B5EF4-FFF2-40B4-BE49-F238E27FC236}">
                <a16:creationId xmlns:a16="http://schemas.microsoft.com/office/drawing/2014/main" id="{80037CA4-7E25-98A1-D923-596F8F2EB497}"/>
              </a:ext>
            </a:extLst>
          </p:cNvPr>
          <p:cNvSpPr>
            <a:spLocks noGrp="1"/>
          </p:cNvSpPr>
          <p:nvPr>
            <p:ph type="subTitle" idx="1"/>
          </p:nvPr>
        </p:nvSpPr>
        <p:spPr>
          <a:xfrm>
            <a:off x="5641672" y="4601572"/>
            <a:ext cx="6021239" cy="1707871"/>
          </a:xfrm>
        </p:spPr>
        <p:txBody>
          <a:bodyPr>
            <a:normAutofit lnSpcReduction="10000"/>
          </a:bodyPr>
          <a:lstStyle/>
          <a:p>
            <a:r>
              <a:rPr lang="en-GB" b="1" dirty="0"/>
              <a:t>d</a:t>
            </a:r>
            <a:r>
              <a:rPr lang="en-HR" b="1" dirty="0"/>
              <a:t>r. sc. Dino Gliha</a:t>
            </a:r>
            <a:endParaRPr lang="en-HR" dirty="0"/>
          </a:p>
          <a:p>
            <a:endParaRPr lang="en-HR" dirty="0"/>
          </a:p>
          <a:p>
            <a:r>
              <a:rPr lang="en-HR" dirty="0"/>
              <a:t>Joint Law Office </a:t>
            </a:r>
          </a:p>
          <a:p>
            <a:r>
              <a:rPr lang="en-HR" dirty="0"/>
              <a:t>dr. sc. Marković, Grbavac &amp; dr. sc. Gliha</a:t>
            </a:r>
          </a:p>
        </p:txBody>
      </p:sp>
      <p:sp>
        <p:nvSpPr>
          <p:cNvPr id="4" name="Title 1">
            <a:extLst>
              <a:ext uri="{FF2B5EF4-FFF2-40B4-BE49-F238E27FC236}">
                <a16:creationId xmlns:a16="http://schemas.microsoft.com/office/drawing/2014/main" id="{48D5A51C-4E47-246F-A0A2-CE57AD6D3D84}"/>
              </a:ext>
            </a:extLst>
          </p:cNvPr>
          <p:cNvSpPr txBox="1">
            <a:spLocks/>
          </p:cNvSpPr>
          <p:nvPr/>
        </p:nvSpPr>
        <p:spPr>
          <a:xfrm>
            <a:off x="-560230" y="4197192"/>
            <a:ext cx="4233329" cy="808761"/>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baseline="0">
                <a:solidFill>
                  <a:srgbClr val="1F3167"/>
                </a:solidFill>
                <a:latin typeface="Avenir" panose="02000503020000020003" pitchFamily="2" charset="0"/>
                <a:ea typeface="+mj-ea"/>
                <a:cs typeface="+mj-cs"/>
              </a:defRPr>
            </a:lvl1pPr>
          </a:lstStyle>
          <a:p>
            <a:r>
              <a:rPr lang="en-GB" dirty="0"/>
              <a:t>Whose Right is Copyright?</a:t>
            </a:r>
            <a:endParaRPr lang="en-HR" dirty="0"/>
          </a:p>
        </p:txBody>
      </p:sp>
    </p:spTree>
    <p:extLst>
      <p:ext uri="{BB962C8B-B14F-4D97-AF65-F5344CB8AC3E}">
        <p14:creationId xmlns:p14="http://schemas.microsoft.com/office/powerpoint/2010/main" val="146247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897169F3-0A1B-128B-359F-5AD9522E2387}"/>
              </a:ext>
            </a:extLst>
          </p:cNvPr>
          <p:cNvPicPr>
            <a:picLocks noGrp="1" noChangeAspect="1"/>
          </p:cNvPicPr>
          <p:nvPr>
            <p:ph idx="1"/>
          </p:nvPr>
        </p:nvPicPr>
        <p:blipFill>
          <a:blip r:embed="rId2"/>
          <a:stretch>
            <a:fillRect/>
          </a:stretch>
        </p:blipFill>
        <p:spPr>
          <a:xfrm>
            <a:off x="6096000" y="1620694"/>
            <a:ext cx="4619443" cy="4619443"/>
          </a:xfrm>
        </p:spPr>
      </p:pic>
      <p:sp>
        <p:nvSpPr>
          <p:cNvPr id="3" name="Title 2">
            <a:extLst>
              <a:ext uri="{FF2B5EF4-FFF2-40B4-BE49-F238E27FC236}">
                <a16:creationId xmlns:a16="http://schemas.microsoft.com/office/drawing/2014/main" id="{1A2294FD-6117-B5A8-8209-596F11281261}"/>
              </a:ext>
            </a:extLst>
          </p:cNvPr>
          <p:cNvSpPr>
            <a:spLocks noGrp="1"/>
          </p:cNvSpPr>
          <p:nvPr>
            <p:ph type="title"/>
          </p:nvPr>
        </p:nvSpPr>
        <p:spPr>
          <a:xfrm>
            <a:off x="646288" y="1236431"/>
            <a:ext cx="10899423" cy="1325563"/>
          </a:xfrm>
        </p:spPr>
        <p:txBody>
          <a:bodyPr>
            <a:normAutofit/>
          </a:bodyPr>
          <a:lstStyle/>
          <a:p>
            <a:r>
              <a:rPr lang="en-HR" dirty="0"/>
              <a:t>Machine Learning </a:t>
            </a:r>
            <a:br>
              <a:rPr lang="en-HR" dirty="0"/>
            </a:br>
            <a:r>
              <a:rPr lang="en-HR" dirty="0"/>
              <a:t>Lifecycle and Copyright</a:t>
            </a:r>
          </a:p>
        </p:txBody>
      </p:sp>
      <p:sp>
        <p:nvSpPr>
          <p:cNvPr id="4" name="Slide Number Placeholder 3">
            <a:extLst>
              <a:ext uri="{FF2B5EF4-FFF2-40B4-BE49-F238E27FC236}">
                <a16:creationId xmlns:a16="http://schemas.microsoft.com/office/drawing/2014/main" id="{9F077775-B729-8C04-2A36-3C551CF757D0}"/>
              </a:ext>
            </a:extLst>
          </p:cNvPr>
          <p:cNvSpPr>
            <a:spLocks noGrp="1"/>
          </p:cNvSpPr>
          <p:nvPr>
            <p:ph type="sldNum" sz="quarter" idx="12"/>
          </p:nvPr>
        </p:nvSpPr>
        <p:spPr/>
        <p:txBody>
          <a:bodyPr/>
          <a:lstStyle/>
          <a:p>
            <a:r>
              <a:rPr lang="en-HR" dirty="0"/>
              <a:t>1/6</a:t>
            </a:r>
          </a:p>
        </p:txBody>
      </p:sp>
      <p:pic>
        <p:nvPicPr>
          <p:cNvPr id="8" name="Picture 7">
            <a:extLst>
              <a:ext uri="{FF2B5EF4-FFF2-40B4-BE49-F238E27FC236}">
                <a16:creationId xmlns:a16="http://schemas.microsoft.com/office/drawing/2014/main" id="{D79FB2DA-EF8F-F051-98BE-0D97E10C6686}"/>
              </a:ext>
            </a:extLst>
          </p:cNvPr>
          <p:cNvPicPr>
            <a:picLocks noChangeAspect="1"/>
          </p:cNvPicPr>
          <p:nvPr/>
        </p:nvPicPr>
        <p:blipFill>
          <a:blip r:embed="rId3"/>
          <a:stretch>
            <a:fillRect/>
          </a:stretch>
        </p:blipFill>
        <p:spPr>
          <a:xfrm>
            <a:off x="-226587" y="3207125"/>
            <a:ext cx="4997681" cy="3331787"/>
          </a:xfrm>
          <a:prstGeom prst="rect">
            <a:avLst/>
          </a:prstGeom>
        </p:spPr>
      </p:pic>
      <p:pic>
        <p:nvPicPr>
          <p:cNvPr id="2" name="Picture 1">
            <a:extLst>
              <a:ext uri="{FF2B5EF4-FFF2-40B4-BE49-F238E27FC236}">
                <a16:creationId xmlns:a16="http://schemas.microsoft.com/office/drawing/2014/main" id="{D12C68DC-0ECD-17A3-1890-61206A42C0A4}"/>
              </a:ext>
            </a:extLst>
          </p:cNvPr>
          <p:cNvPicPr>
            <a:picLocks noChangeAspect="1"/>
          </p:cNvPicPr>
          <p:nvPr/>
        </p:nvPicPr>
        <p:blipFill>
          <a:blip r:embed="rId4"/>
          <a:stretch>
            <a:fillRect/>
          </a:stretch>
        </p:blipFill>
        <p:spPr>
          <a:xfrm>
            <a:off x="4771094" y="1899212"/>
            <a:ext cx="4619443" cy="4181583"/>
          </a:xfrm>
          <a:prstGeom prst="rect">
            <a:avLst/>
          </a:prstGeom>
        </p:spPr>
      </p:pic>
      <p:pic>
        <p:nvPicPr>
          <p:cNvPr id="12" name="Picture 11">
            <a:extLst>
              <a:ext uri="{FF2B5EF4-FFF2-40B4-BE49-F238E27FC236}">
                <a16:creationId xmlns:a16="http://schemas.microsoft.com/office/drawing/2014/main" id="{172A1534-D4BB-C39B-0570-13C9EC37669D}"/>
              </a:ext>
            </a:extLst>
          </p:cNvPr>
          <p:cNvPicPr>
            <a:picLocks noChangeAspect="1"/>
          </p:cNvPicPr>
          <p:nvPr/>
        </p:nvPicPr>
        <p:blipFill>
          <a:blip r:embed="rId5"/>
          <a:stretch>
            <a:fillRect/>
          </a:stretch>
        </p:blipFill>
        <p:spPr>
          <a:xfrm>
            <a:off x="2272253" y="2485578"/>
            <a:ext cx="3586678" cy="3586678"/>
          </a:xfrm>
          <a:prstGeom prst="rect">
            <a:avLst/>
          </a:prstGeom>
        </p:spPr>
      </p:pic>
    </p:spTree>
    <p:extLst>
      <p:ext uri="{BB962C8B-B14F-4D97-AF65-F5344CB8AC3E}">
        <p14:creationId xmlns:p14="http://schemas.microsoft.com/office/powerpoint/2010/main" val="346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
                                        <p:tgtEl>
                                          <p:spTgt spid="2"/>
                                        </p:tgtEl>
                                      </p:cBhvr>
                                    </p:animEffect>
                                    <p:anim calcmode="lin" valueType="num">
                                      <p:cBhvr>
                                        <p:cTn id="19" dur="400" fill="hold"/>
                                        <p:tgtEl>
                                          <p:spTgt spid="2"/>
                                        </p:tgtEl>
                                        <p:attrNameLst>
                                          <p:attrName>ppt_x</p:attrName>
                                        </p:attrNameLst>
                                      </p:cBhvr>
                                      <p:tavLst>
                                        <p:tav tm="0">
                                          <p:val>
                                            <p:strVal val="#ppt_x"/>
                                          </p:val>
                                        </p:tav>
                                        <p:tav tm="100000">
                                          <p:val>
                                            <p:strVal val="#ppt_x"/>
                                          </p:val>
                                        </p:tav>
                                      </p:tavLst>
                                    </p:anim>
                                    <p:anim calcmode="lin" valueType="num">
                                      <p:cBhvr>
                                        <p:cTn id="20" dur="400" fill="hold"/>
                                        <p:tgtEl>
                                          <p:spTgt spid="2"/>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xit" presetSubtype="0" fill="hold" nodeType="clickEffect">
                                  <p:stCondLst>
                                    <p:cond delay="0"/>
                                  </p:stCondLst>
                                  <p:childTnLst>
                                    <p:anim calcmode="lin" valueType="num">
                                      <p:cBhvr>
                                        <p:cTn id="26" dur="1000"/>
                                        <p:tgtEl>
                                          <p:spTgt spid="2"/>
                                        </p:tgtEl>
                                        <p:attrNameLst>
                                          <p:attrName>ppt_w</p:attrName>
                                        </p:attrNameLst>
                                      </p:cBhvr>
                                      <p:tavLst>
                                        <p:tav tm="0">
                                          <p:val>
                                            <p:strVal val="ppt_w"/>
                                          </p:val>
                                        </p:tav>
                                        <p:tav tm="100000">
                                          <p:val>
                                            <p:strVal val="ppt_w*0.70"/>
                                          </p:val>
                                        </p:tav>
                                      </p:tavLst>
                                    </p:anim>
                                    <p:anim calcmode="lin" valueType="num">
                                      <p:cBhvr>
                                        <p:cTn id="27" dur="1000"/>
                                        <p:tgtEl>
                                          <p:spTgt spid="2"/>
                                        </p:tgtEl>
                                        <p:attrNameLst>
                                          <p:attrName>ppt_h</p:attrName>
                                        </p:attrNameLst>
                                      </p:cBhvr>
                                      <p:tavLst>
                                        <p:tav tm="0">
                                          <p:val>
                                            <p:strVal val="ppt_h"/>
                                          </p:val>
                                        </p:tav>
                                        <p:tav tm="100000">
                                          <p:val>
                                            <p:strVal val="ppt_h"/>
                                          </p:val>
                                        </p:tav>
                                      </p:tavLst>
                                    </p:anim>
                                    <p:animEffect transition="out" filter="fade">
                                      <p:cBhvr>
                                        <p:cTn id="28" dur="1000"/>
                                        <p:tgtEl>
                                          <p:spTgt spid="2"/>
                                        </p:tgtEl>
                                      </p:cBhvr>
                                    </p:animEffect>
                                    <p:set>
                                      <p:cBhvr>
                                        <p:cTn id="29" dur="1" fill="hold">
                                          <p:stCondLst>
                                            <p:cond delay="9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8"/>
                                        </p:tgtEl>
                                        <p:attrNameLst>
                                          <p:attrName>ppt_x</p:attrName>
                                        </p:attrNameLst>
                                      </p:cBhvr>
                                      <p:tavLst>
                                        <p:tav tm="0">
                                          <p:val>
                                            <p:strVal val="ppt_x"/>
                                          </p:val>
                                        </p:tav>
                                        <p:tav tm="100000">
                                          <p:val>
                                            <p:strVal val="ppt_x"/>
                                          </p:val>
                                        </p:tav>
                                      </p:tavLst>
                                    </p:anim>
                                    <p:anim calcmode="lin" valueType="num">
                                      <p:cBhvr additive="base">
                                        <p:cTn id="41" dur="500"/>
                                        <p:tgtEl>
                                          <p:spTgt spid="8"/>
                                        </p:tgtEl>
                                        <p:attrNameLst>
                                          <p:attrName>ppt_y</p:attrName>
                                        </p:attrNameLst>
                                      </p:cBhvr>
                                      <p:tavLst>
                                        <p:tav tm="0">
                                          <p:val>
                                            <p:strVal val="ppt_y"/>
                                          </p:val>
                                        </p:tav>
                                        <p:tav tm="100000">
                                          <p:val>
                                            <p:strVal val="1+ppt_h/2"/>
                                          </p:val>
                                        </p:tav>
                                      </p:tavLst>
                                    </p:anim>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p:tgtEl>
                                          <p:spTgt spid="12"/>
                                        </p:tgtEl>
                                        <p:attrNameLst>
                                          <p:attrName>ppt_y</p:attrName>
                                        </p:attrNameLst>
                                      </p:cBhvr>
                                      <p:tavLst>
                                        <p:tav tm="0">
                                          <p:val>
                                            <p:strVal val="#ppt_y+#ppt_h*1.125000"/>
                                          </p:val>
                                        </p:tav>
                                        <p:tav tm="100000">
                                          <p:val>
                                            <p:strVal val="#ppt_y"/>
                                          </p:val>
                                        </p:tav>
                                      </p:tavLst>
                                    </p:anim>
                                    <p:animEffect transition="in" filter="wipe(up)">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16B202-03BC-A693-BA17-19EF8A088604}"/>
              </a:ext>
            </a:extLst>
          </p:cNvPr>
          <p:cNvSpPr>
            <a:spLocks noGrp="1"/>
          </p:cNvSpPr>
          <p:nvPr>
            <p:ph type="title"/>
          </p:nvPr>
        </p:nvSpPr>
        <p:spPr>
          <a:xfrm>
            <a:off x="772511" y="965042"/>
            <a:ext cx="10899423" cy="1325563"/>
          </a:xfrm>
        </p:spPr>
        <p:txBody>
          <a:bodyPr/>
          <a:lstStyle/>
          <a:p>
            <a:r>
              <a:rPr lang="en-HR" dirty="0"/>
              <a:t>The Input Layer</a:t>
            </a:r>
          </a:p>
        </p:txBody>
      </p:sp>
      <p:sp>
        <p:nvSpPr>
          <p:cNvPr id="4" name="Slide Number Placeholder 3">
            <a:extLst>
              <a:ext uri="{FF2B5EF4-FFF2-40B4-BE49-F238E27FC236}">
                <a16:creationId xmlns:a16="http://schemas.microsoft.com/office/drawing/2014/main" id="{783F9754-9777-0825-83D2-419F896094FF}"/>
              </a:ext>
            </a:extLst>
          </p:cNvPr>
          <p:cNvSpPr>
            <a:spLocks noGrp="1"/>
          </p:cNvSpPr>
          <p:nvPr>
            <p:ph type="sldNum" sz="quarter" idx="12"/>
          </p:nvPr>
        </p:nvSpPr>
        <p:spPr/>
        <p:txBody>
          <a:bodyPr/>
          <a:lstStyle/>
          <a:p>
            <a:r>
              <a:rPr lang="en-HR" dirty="0"/>
              <a:t>2/6</a:t>
            </a:r>
          </a:p>
        </p:txBody>
      </p:sp>
      <p:graphicFrame>
        <p:nvGraphicFramePr>
          <p:cNvPr id="13" name="Content Placeholder 12">
            <a:extLst>
              <a:ext uri="{FF2B5EF4-FFF2-40B4-BE49-F238E27FC236}">
                <a16:creationId xmlns:a16="http://schemas.microsoft.com/office/drawing/2014/main" id="{88D8EC88-5996-FF4A-92AF-0FD36625DF9F}"/>
              </a:ext>
            </a:extLst>
          </p:cNvPr>
          <p:cNvGraphicFramePr>
            <a:graphicFrameLocks noGrp="1"/>
          </p:cNvGraphicFramePr>
          <p:nvPr>
            <p:ph idx="1"/>
            <p:extLst>
              <p:ext uri="{D42A27DB-BD31-4B8C-83A1-F6EECF244321}">
                <p14:modId xmlns:p14="http://schemas.microsoft.com/office/powerpoint/2010/main" val="1989801228"/>
              </p:ext>
            </p:extLst>
          </p:nvPr>
        </p:nvGraphicFramePr>
        <p:xfrm>
          <a:off x="772512" y="2462873"/>
          <a:ext cx="11241688" cy="3150527"/>
        </p:xfrm>
        <a:graphic>
          <a:graphicData uri="http://schemas.openxmlformats.org/drawingml/2006/table">
            <a:tbl>
              <a:tblPr/>
              <a:tblGrid>
                <a:gridCol w="5620844">
                  <a:extLst>
                    <a:ext uri="{9D8B030D-6E8A-4147-A177-3AD203B41FA5}">
                      <a16:colId xmlns:a16="http://schemas.microsoft.com/office/drawing/2014/main" val="941644602"/>
                    </a:ext>
                  </a:extLst>
                </a:gridCol>
                <a:gridCol w="5620844">
                  <a:extLst>
                    <a:ext uri="{9D8B030D-6E8A-4147-A177-3AD203B41FA5}">
                      <a16:colId xmlns:a16="http://schemas.microsoft.com/office/drawing/2014/main" val="3459592401"/>
                    </a:ext>
                  </a:extLst>
                </a:gridCol>
              </a:tblGrid>
              <a:tr h="547918">
                <a:tc>
                  <a:txBody>
                    <a:bodyPr/>
                    <a:lstStyle/>
                    <a:p>
                      <a:r>
                        <a:rPr lang="en-GB" sz="1700" b="1" dirty="0"/>
                        <a:t>ML Lifecycle Phase</a:t>
                      </a:r>
                      <a:endParaRPr lang="en-GB" sz="1700" dirty="0"/>
                    </a:p>
                  </a:txBody>
                  <a:tcPr marL="87638" marR="87638" marT="43819" marB="43819" anchor="ctr">
                    <a:lnL>
                      <a:noFill/>
                    </a:lnL>
                    <a:lnR>
                      <a:noFill/>
                    </a:lnR>
                    <a:lnT>
                      <a:noFill/>
                    </a:lnT>
                    <a:lnB>
                      <a:noFill/>
                    </a:lnB>
                  </a:tcPr>
                </a:tc>
                <a:tc>
                  <a:txBody>
                    <a:bodyPr/>
                    <a:lstStyle/>
                    <a:p>
                      <a:r>
                        <a:rPr lang="en-GB" sz="1700" b="1"/>
                        <a:t>Copyright Ownership Issues</a:t>
                      </a:r>
                      <a:endParaRPr lang="en-GB" sz="1700"/>
                    </a:p>
                  </a:txBody>
                  <a:tcPr marL="87638" marR="87638" marT="43819" marB="43819" anchor="ctr">
                    <a:lnL>
                      <a:noFill/>
                    </a:lnL>
                    <a:lnR>
                      <a:noFill/>
                    </a:lnR>
                    <a:lnT>
                      <a:noFill/>
                    </a:lnT>
                    <a:lnB>
                      <a:noFill/>
                    </a:lnB>
                  </a:tcPr>
                </a:tc>
                <a:extLst>
                  <a:ext uri="{0D108BD9-81ED-4DB2-BD59-A6C34878D82A}">
                    <a16:rowId xmlns:a16="http://schemas.microsoft.com/office/drawing/2014/main" val="2647442697"/>
                  </a:ext>
                </a:extLst>
              </a:tr>
              <a:tr h="2602609">
                <a:tc>
                  <a:txBody>
                    <a:bodyPr/>
                    <a:lstStyle/>
                    <a:p>
                      <a:r>
                        <a:rPr lang="en-GB" sz="1700" b="1"/>
                        <a:t>➤ Dataset curation &amp; preprocessing</a:t>
                      </a:r>
                      <a:endParaRPr lang="en-GB" sz="1700"/>
                    </a:p>
                  </a:txBody>
                  <a:tcPr marL="87638" marR="87638" marT="43819" marB="43819" anchor="ctr">
                    <a:lnL>
                      <a:noFill/>
                    </a:lnL>
                    <a:lnR>
                      <a:noFill/>
                    </a:lnR>
                    <a:lnT>
                      <a:noFill/>
                    </a:lnT>
                    <a:lnB>
                      <a:noFill/>
                    </a:lnB>
                  </a:tcPr>
                </a:tc>
                <a:tc>
                  <a:txBody>
                    <a:bodyPr/>
                    <a:lstStyle/>
                    <a:p>
                      <a:r>
                        <a:rPr lang="en-GB" sz="1700" dirty="0"/>
                        <a:t>Human intellectual choices—</a:t>
                      </a:r>
                      <a:r>
                        <a:rPr lang="en-GB" sz="1700" i="1" dirty="0"/>
                        <a:t>selection, arrangement, </a:t>
                      </a:r>
                      <a:r>
                        <a:rPr lang="en-GB" sz="1700" i="1" dirty="0" err="1"/>
                        <a:t>labeling</a:t>
                      </a:r>
                      <a:r>
                        <a:rPr lang="en-GB" sz="1700" i="1" dirty="0"/>
                        <a:t>, and transformation</a:t>
                      </a:r>
                      <a:r>
                        <a:rPr lang="en-GB" sz="1700" dirty="0"/>
                        <a:t>—may generate new </a:t>
                      </a:r>
                      <a:r>
                        <a:rPr lang="en-GB" sz="1700" i="1" dirty="0"/>
                        <a:t>copyright or database rights</a:t>
                      </a:r>
                      <a:r>
                        <a:rPr lang="en-GB" sz="1700" dirty="0"/>
                        <a:t>. Raises questions of </a:t>
                      </a:r>
                      <a:r>
                        <a:rPr lang="en-GB" sz="1700" b="1" dirty="0"/>
                        <a:t>authorship</a:t>
                      </a:r>
                      <a:r>
                        <a:rPr lang="en-GB" sz="1700" dirty="0"/>
                        <a:t>, </a:t>
                      </a:r>
                      <a:r>
                        <a:rPr lang="en-GB" sz="1700" b="1" dirty="0"/>
                        <a:t>derivative works</a:t>
                      </a:r>
                      <a:r>
                        <a:rPr lang="en-GB" sz="1700" dirty="0"/>
                        <a:t>, and possible </a:t>
                      </a:r>
                      <a:r>
                        <a:rPr lang="en-GB" sz="1700" b="1" dirty="0"/>
                        <a:t>moral rights implications</a:t>
                      </a:r>
                      <a:r>
                        <a:rPr lang="en-GB" sz="1700" dirty="0"/>
                        <a:t> in altered materials.</a:t>
                      </a:r>
                    </a:p>
                  </a:txBody>
                  <a:tcPr marL="87638" marR="87638" marT="43819" marB="43819" anchor="ctr">
                    <a:lnL>
                      <a:noFill/>
                    </a:lnL>
                    <a:lnR>
                      <a:noFill/>
                    </a:lnR>
                    <a:lnT>
                      <a:noFill/>
                    </a:lnT>
                    <a:lnB>
                      <a:noFill/>
                    </a:lnB>
                  </a:tcPr>
                </a:tc>
                <a:extLst>
                  <a:ext uri="{0D108BD9-81ED-4DB2-BD59-A6C34878D82A}">
                    <a16:rowId xmlns:a16="http://schemas.microsoft.com/office/drawing/2014/main" val="3820078169"/>
                  </a:ext>
                </a:extLst>
              </a:tr>
            </a:tbl>
          </a:graphicData>
        </a:graphic>
      </p:graphicFrame>
    </p:spTree>
    <p:extLst>
      <p:ext uri="{BB962C8B-B14F-4D97-AF65-F5344CB8AC3E}">
        <p14:creationId xmlns:p14="http://schemas.microsoft.com/office/powerpoint/2010/main" val="158494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p:tgtEl>
                                          <p:spTgt spid="13"/>
                                        </p:tgtEl>
                                        <p:attrNameLst>
                                          <p:attrName>ppt_y</p:attrName>
                                        </p:attrNameLst>
                                      </p:cBhvr>
                                      <p:tavLst>
                                        <p:tav tm="0">
                                          <p:val>
                                            <p:strVal val="#ppt_y+#ppt_h*1.125000"/>
                                          </p:val>
                                        </p:tav>
                                        <p:tav tm="100000">
                                          <p:val>
                                            <p:strVal val="#ppt_y"/>
                                          </p:val>
                                        </p:tav>
                                      </p:tavLst>
                                    </p:anim>
                                    <p:animEffect transition="in" filter="wipe(up)">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8572A-ABF0-CD63-7969-6EA13B56046A}"/>
              </a:ext>
            </a:extLst>
          </p:cNvPr>
          <p:cNvSpPr>
            <a:spLocks noGrp="1"/>
          </p:cNvSpPr>
          <p:nvPr>
            <p:ph type="title"/>
          </p:nvPr>
        </p:nvSpPr>
        <p:spPr>
          <a:xfrm>
            <a:off x="772511" y="1007734"/>
            <a:ext cx="10899423" cy="1325563"/>
          </a:xfrm>
        </p:spPr>
        <p:txBody>
          <a:bodyPr/>
          <a:lstStyle/>
          <a:p>
            <a:r>
              <a:rPr lang="en-HR" dirty="0"/>
              <a:t>The Model Layer</a:t>
            </a:r>
          </a:p>
        </p:txBody>
      </p:sp>
      <p:sp>
        <p:nvSpPr>
          <p:cNvPr id="4" name="Slide Number Placeholder 3">
            <a:extLst>
              <a:ext uri="{FF2B5EF4-FFF2-40B4-BE49-F238E27FC236}">
                <a16:creationId xmlns:a16="http://schemas.microsoft.com/office/drawing/2014/main" id="{EDCE0015-9F69-FAC2-EB07-D3E90BD81808}"/>
              </a:ext>
            </a:extLst>
          </p:cNvPr>
          <p:cNvSpPr>
            <a:spLocks noGrp="1"/>
          </p:cNvSpPr>
          <p:nvPr>
            <p:ph type="sldNum" sz="quarter" idx="12"/>
          </p:nvPr>
        </p:nvSpPr>
        <p:spPr/>
        <p:txBody>
          <a:bodyPr/>
          <a:lstStyle/>
          <a:p>
            <a:r>
              <a:rPr lang="en-HR" dirty="0"/>
              <a:t>3/6</a:t>
            </a:r>
          </a:p>
        </p:txBody>
      </p:sp>
      <p:graphicFrame>
        <p:nvGraphicFramePr>
          <p:cNvPr id="8" name="Content Placeholder 7">
            <a:extLst>
              <a:ext uri="{FF2B5EF4-FFF2-40B4-BE49-F238E27FC236}">
                <a16:creationId xmlns:a16="http://schemas.microsoft.com/office/drawing/2014/main" id="{CD9E3F4E-B91B-798E-ADD9-539D0A2CE430}"/>
              </a:ext>
            </a:extLst>
          </p:cNvPr>
          <p:cNvGraphicFramePr>
            <a:graphicFrameLocks noGrp="1"/>
          </p:cNvGraphicFramePr>
          <p:nvPr>
            <p:ph idx="1"/>
            <p:extLst>
              <p:ext uri="{D42A27DB-BD31-4B8C-83A1-F6EECF244321}">
                <p14:modId xmlns:p14="http://schemas.microsoft.com/office/powerpoint/2010/main" val="2505234391"/>
              </p:ext>
            </p:extLst>
          </p:nvPr>
        </p:nvGraphicFramePr>
        <p:xfrm>
          <a:off x="772510" y="2127820"/>
          <a:ext cx="10899422" cy="4228530"/>
        </p:xfrm>
        <a:graphic>
          <a:graphicData uri="http://schemas.openxmlformats.org/drawingml/2006/table">
            <a:tbl>
              <a:tblPr/>
              <a:tblGrid>
                <a:gridCol w="5449711">
                  <a:extLst>
                    <a:ext uri="{9D8B030D-6E8A-4147-A177-3AD203B41FA5}">
                      <a16:colId xmlns:a16="http://schemas.microsoft.com/office/drawing/2014/main" val="1015105298"/>
                    </a:ext>
                  </a:extLst>
                </a:gridCol>
                <a:gridCol w="5449711">
                  <a:extLst>
                    <a:ext uri="{9D8B030D-6E8A-4147-A177-3AD203B41FA5}">
                      <a16:colId xmlns:a16="http://schemas.microsoft.com/office/drawing/2014/main" val="2064880233"/>
                    </a:ext>
                  </a:extLst>
                </a:gridCol>
              </a:tblGrid>
              <a:tr h="459043">
                <a:tc>
                  <a:txBody>
                    <a:bodyPr/>
                    <a:lstStyle/>
                    <a:p>
                      <a:r>
                        <a:rPr lang="en-GB" sz="1700" b="1" dirty="0"/>
                        <a:t>ML Lifecycle Phase</a:t>
                      </a:r>
                      <a:endParaRPr lang="en-GB" sz="1700" dirty="0"/>
                    </a:p>
                  </a:txBody>
                  <a:tcPr marL="62143" marR="62143" marT="31072" marB="31072" anchor="ctr">
                    <a:lnL>
                      <a:noFill/>
                    </a:lnL>
                    <a:lnR>
                      <a:noFill/>
                    </a:lnR>
                    <a:lnT>
                      <a:noFill/>
                    </a:lnT>
                    <a:lnB>
                      <a:noFill/>
                    </a:lnB>
                  </a:tcPr>
                </a:tc>
                <a:tc>
                  <a:txBody>
                    <a:bodyPr/>
                    <a:lstStyle/>
                    <a:p>
                      <a:r>
                        <a:rPr lang="en-GB" sz="1700" b="1"/>
                        <a:t>Copyright Ownership Issues</a:t>
                      </a:r>
                      <a:endParaRPr lang="en-GB" sz="1700"/>
                    </a:p>
                  </a:txBody>
                  <a:tcPr marL="62143" marR="62143" marT="31072" marB="31072" anchor="ctr">
                    <a:lnL>
                      <a:noFill/>
                    </a:lnL>
                    <a:lnR>
                      <a:noFill/>
                    </a:lnR>
                    <a:lnT>
                      <a:noFill/>
                    </a:lnT>
                    <a:lnB>
                      <a:noFill/>
                    </a:lnB>
                  </a:tcPr>
                </a:tc>
                <a:extLst>
                  <a:ext uri="{0D108BD9-81ED-4DB2-BD59-A6C34878D82A}">
                    <a16:rowId xmlns:a16="http://schemas.microsoft.com/office/drawing/2014/main" val="1765387477"/>
                  </a:ext>
                </a:extLst>
              </a:tr>
              <a:tr h="1680136">
                <a:tc>
                  <a:txBody>
                    <a:bodyPr/>
                    <a:lstStyle/>
                    <a:p>
                      <a:r>
                        <a:rPr lang="en-GB" sz="1700" b="1" dirty="0"/>
                        <a:t>➤ Model architecture design (source code)</a:t>
                      </a:r>
                      <a:endParaRPr lang="en-GB" sz="1700" dirty="0"/>
                    </a:p>
                  </a:txBody>
                  <a:tcPr marL="62143" marR="62143" marT="31072" marB="31072" anchor="ctr">
                    <a:lnL>
                      <a:noFill/>
                    </a:lnL>
                    <a:lnR>
                      <a:noFill/>
                    </a:lnR>
                    <a:lnT>
                      <a:noFill/>
                    </a:lnT>
                    <a:lnB>
                      <a:noFill/>
                    </a:lnB>
                  </a:tcPr>
                </a:tc>
                <a:tc>
                  <a:txBody>
                    <a:bodyPr/>
                    <a:lstStyle/>
                    <a:p>
                      <a:r>
                        <a:rPr lang="en-GB" sz="1700"/>
                        <a:t>Protection of </a:t>
                      </a:r>
                      <a:r>
                        <a:rPr lang="en-GB" sz="1700" i="1"/>
                        <a:t>source code</a:t>
                      </a:r>
                      <a:r>
                        <a:rPr lang="en-GB" sz="1700"/>
                        <a:t> and </a:t>
                      </a:r>
                      <a:r>
                        <a:rPr lang="en-GB" sz="1700" i="1"/>
                        <a:t>model design</a:t>
                      </a:r>
                      <a:r>
                        <a:rPr lang="en-GB" sz="1700"/>
                        <a:t> as original works — copyright subsists in programming and possibly in </a:t>
                      </a:r>
                      <a:r>
                        <a:rPr lang="en-GB" sz="1700" i="1"/>
                        <a:t>architectural structure</a:t>
                      </a:r>
                      <a:r>
                        <a:rPr lang="en-GB" sz="1700"/>
                        <a:t>. Also engages </a:t>
                      </a:r>
                      <a:r>
                        <a:rPr lang="en-GB" sz="1700" i="1"/>
                        <a:t>patentability</a:t>
                      </a:r>
                      <a:r>
                        <a:rPr lang="en-GB" sz="1700"/>
                        <a:t> of technical contributions.</a:t>
                      </a:r>
                    </a:p>
                  </a:txBody>
                  <a:tcPr marL="62143" marR="62143" marT="31072" marB="31072" anchor="ctr">
                    <a:lnL>
                      <a:noFill/>
                    </a:lnL>
                    <a:lnR>
                      <a:noFill/>
                    </a:lnR>
                    <a:lnT>
                      <a:noFill/>
                    </a:lnT>
                    <a:lnB>
                      <a:noFill/>
                    </a:lnB>
                  </a:tcPr>
                </a:tc>
                <a:extLst>
                  <a:ext uri="{0D108BD9-81ED-4DB2-BD59-A6C34878D82A}">
                    <a16:rowId xmlns:a16="http://schemas.microsoft.com/office/drawing/2014/main" val="2535687058"/>
                  </a:ext>
                </a:extLst>
              </a:tr>
              <a:tr h="2089351">
                <a:tc>
                  <a:txBody>
                    <a:bodyPr/>
                    <a:lstStyle/>
                    <a:p>
                      <a:r>
                        <a:rPr lang="en-GB" sz="1700" b="1" dirty="0"/>
                        <a:t>➤ Model training and fine-tuning</a:t>
                      </a:r>
                      <a:endParaRPr lang="en-GB" sz="1700" dirty="0"/>
                    </a:p>
                  </a:txBody>
                  <a:tcPr marL="62143" marR="62143" marT="31072" marB="31072" anchor="ctr">
                    <a:lnL>
                      <a:noFill/>
                    </a:lnL>
                    <a:lnR>
                      <a:noFill/>
                    </a:lnR>
                    <a:lnT>
                      <a:noFill/>
                    </a:lnT>
                    <a:lnB>
                      <a:noFill/>
                    </a:lnB>
                  </a:tcPr>
                </a:tc>
                <a:tc>
                  <a:txBody>
                    <a:bodyPr/>
                    <a:lstStyle/>
                    <a:p>
                      <a:r>
                        <a:rPr lang="en-GB" sz="1700" i="1" dirty="0"/>
                        <a:t>Transformative use</a:t>
                      </a:r>
                      <a:r>
                        <a:rPr lang="en-GB" sz="1700" dirty="0"/>
                        <a:t> of data during training challenges the boundary between input use and new expression. The trained </a:t>
                      </a:r>
                      <a:r>
                        <a:rPr lang="en-GB" sz="1700" i="1" dirty="0"/>
                        <a:t>weights and parameters</a:t>
                      </a:r>
                      <a:r>
                        <a:rPr lang="en-GB" sz="1700" dirty="0"/>
                        <a:t> may embody </a:t>
                      </a:r>
                      <a:r>
                        <a:rPr lang="en-GB" sz="1700" i="1" dirty="0"/>
                        <a:t>creative and technical contributions</a:t>
                      </a:r>
                      <a:r>
                        <a:rPr lang="en-GB" sz="1700" dirty="0"/>
                        <a:t>, implicating </a:t>
                      </a:r>
                      <a:r>
                        <a:rPr lang="en-GB" sz="1700" i="1" dirty="0"/>
                        <a:t>joint copyright ownership</a:t>
                      </a:r>
                      <a:r>
                        <a:rPr lang="en-GB" sz="1700" dirty="0"/>
                        <a:t> and </a:t>
                      </a:r>
                      <a:r>
                        <a:rPr lang="en-GB" sz="1700" i="1" dirty="0"/>
                        <a:t>derivative rights</a:t>
                      </a:r>
                      <a:r>
                        <a:rPr lang="en-GB" sz="1700" dirty="0"/>
                        <a:t> discussions.</a:t>
                      </a:r>
                    </a:p>
                  </a:txBody>
                  <a:tcPr marL="62143" marR="62143" marT="31072" marB="31072" anchor="ctr">
                    <a:lnL>
                      <a:noFill/>
                    </a:lnL>
                    <a:lnR>
                      <a:noFill/>
                    </a:lnR>
                    <a:lnT>
                      <a:noFill/>
                    </a:lnT>
                    <a:lnB>
                      <a:noFill/>
                    </a:lnB>
                  </a:tcPr>
                </a:tc>
                <a:extLst>
                  <a:ext uri="{0D108BD9-81ED-4DB2-BD59-A6C34878D82A}">
                    <a16:rowId xmlns:a16="http://schemas.microsoft.com/office/drawing/2014/main" val="1509542477"/>
                  </a:ext>
                </a:extLst>
              </a:tr>
            </a:tbl>
          </a:graphicData>
        </a:graphic>
      </p:graphicFrame>
    </p:spTree>
    <p:extLst>
      <p:ext uri="{BB962C8B-B14F-4D97-AF65-F5344CB8AC3E}">
        <p14:creationId xmlns:p14="http://schemas.microsoft.com/office/powerpoint/2010/main" val="2509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F77197-CD21-5D4E-E64E-19BCE6575BF3}"/>
              </a:ext>
            </a:extLst>
          </p:cNvPr>
          <p:cNvSpPr>
            <a:spLocks noGrp="1"/>
          </p:cNvSpPr>
          <p:nvPr>
            <p:ph type="title"/>
          </p:nvPr>
        </p:nvSpPr>
        <p:spPr>
          <a:xfrm>
            <a:off x="646288" y="926306"/>
            <a:ext cx="10899423" cy="1325563"/>
          </a:xfrm>
        </p:spPr>
        <p:txBody>
          <a:bodyPr/>
          <a:lstStyle/>
          <a:p>
            <a:r>
              <a:rPr lang="en-HR" dirty="0"/>
              <a:t>The </a:t>
            </a:r>
            <a:r>
              <a:rPr lang="en-HR"/>
              <a:t>Output Layer</a:t>
            </a:r>
            <a:endParaRPr lang="en-HR" dirty="0"/>
          </a:p>
        </p:txBody>
      </p:sp>
      <p:sp>
        <p:nvSpPr>
          <p:cNvPr id="4" name="Slide Number Placeholder 3">
            <a:extLst>
              <a:ext uri="{FF2B5EF4-FFF2-40B4-BE49-F238E27FC236}">
                <a16:creationId xmlns:a16="http://schemas.microsoft.com/office/drawing/2014/main" id="{72CD1E61-C3A9-2B00-2467-D77BC99751A0}"/>
              </a:ext>
            </a:extLst>
          </p:cNvPr>
          <p:cNvSpPr>
            <a:spLocks noGrp="1"/>
          </p:cNvSpPr>
          <p:nvPr>
            <p:ph type="sldNum" sz="quarter" idx="12"/>
          </p:nvPr>
        </p:nvSpPr>
        <p:spPr/>
        <p:txBody>
          <a:bodyPr/>
          <a:lstStyle/>
          <a:p>
            <a:r>
              <a:rPr lang="en-HR" dirty="0"/>
              <a:t>4/6</a:t>
            </a:r>
          </a:p>
        </p:txBody>
      </p:sp>
      <p:graphicFrame>
        <p:nvGraphicFramePr>
          <p:cNvPr id="6" name="Content Placeholder 5">
            <a:extLst>
              <a:ext uri="{FF2B5EF4-FFF2-40B4-BE49-F238E27FC236}">
                <a16:creationId xmlns:a16="http://schemas.microsoft.com/office/drawing/2014/main" id="{47677EDE-2A87-11F2-FA9D-B381B5171B07}"/>
              </a:ext>
            </a:extLst>
          </p:cNvPr>
          <p:cNvGraphicFramePr>
            <a:graphicFrameLocks noGrp="1"/>
          </p:cNvGraphicFramePr>
          <p:nvPr>
            <p:ph idx="1"/>
            <p:extLst>
              <p:ext uri="{D42A27DB-BD31-4B8C-83A1-F6EECF244321}">
                <p14:modId xmlns:p14="http://schemas.microsoft.com/office/powerpoint/2010/main" val="3575630454"/>
              </p:ext>
            </p:extLst>
          </p:nvPr>
        </p:nvGraphicFramePr>
        <p:xfrm>
          <a:off x="646287" y="2005012"/>
          <a:ext cx="11147128" cy="4351339"/>
        </p:xfrm>
        <a:graphic>
          <a:graphicData uri="http://schemas.openxmlformats.org/drawingml/2006/table">
            <a:tbl>
              <a:tblPr/>
              <a:tblGrid>
                <a:gridCol w="5573564">
                  <a:extLst>
                    <a:ext uri="{9D8B030D-6E8A-4147-A177-3AD203B41FA5}">
                      <a16:colId xmlns:a16="http://schemas.microsoft.com/office/drawing/2014/main" val="4061841615"/>
                    </a:ext>
                  </a:extLst>
                </a:gridCol>
                <a:gridCol w="5573564">
                  <a:extLst>
                    <a:ext uri="{9D8B030D-6E8A-4147-A177-3AD203B41FA5}">
                      <a16:colId xmlns:a16="http://schemas.microsoft.com/office/drawing/2014/main" val="68856468"/>
                    </a:ext>
                  </a:extLst>
                </a:gridCol>
              </a:tblGrid>
              <a:tr h="363053">
                <a:tc>
                  <a:txBody>
                    <a:bodyPr/>
                    <a:lstStyle/>
                    <a:p>
                      <a:r>
                        <a:rPr lang="en-GB" sz="1700" b="1"/>
                        <a:t>ML Lifecycle Phase</a:t>
                      </a:r>
                      <a:endParaRPr lang="en-GB" sz="1700"/>
                    </a:p>
                  </a:txBody>
                  <a:tcPr marL="88803" marR="88803" marT="44401" marB="44401" anchor="ctr">
                    <a:lnL>
                      <a:noFill/>
                    </a:lnL>
                    <a:lnR>
                      <a:noFill/>
                    </a:lnR>
                    <a:lnT>
                      <a:noFill/>
                    </a:lnT>
                    <a:lnB>
                      <a:noFill/>
                    </a:lnB>
                  </a:tcPr>
                </a:tc>
                <a:tc>
                  <a:txBody>
                    <a:bodyPr/>
                    <a:lstStyle/>
                    <a:p>
                      <a:r>
                        <a:rPr lang="en-GB" sz="1700" b="1"/>
                        <a:t>Copyright Ownership Issues</a:t>
                      </a:r>
                      <a:endParaRPr lang="en-GB" sz="1700"/>
                    </a:p>
                  </a:txBody>
                  <a:tcPr marL="88803" marR="88803" marT="44401" marB="44401" anchor="ctr">
                    <a:lnL>
                      <a:noFill/>
                    </a:lnL>
                    <a:lnR>
                      <a:noFill/>
                    </a:lnR>
                    <a:lnT>
                      <a:noFill/>
                    </a:lnT>
                    <a:lnB>
                      <a:noFill/>
                    </a:lnB>
                  </a:tcPr>
                </a:tc>
                <a:extLst>
                  <a:ext uri="{0D108BD9-81ED-4DB2-BD59-A6C34878D82A}">
                    <a16:rowId xmlns:a16="http://schemas.microsoft.com/office/drawing/2014/main" val="2766762094"/>
                  </a:ext>
                </a:extLst>
              </a:tr>
              <a:tr h="1683942">
                <a:tc>
                  <a:txBody>
                    <a:bodyPr/>
                    <a:lstStyle/>
                    <a:p>
                      <a:r>
                        <a:rPr lang="en-GB" sz="1700" b="1" dirty="0"/>
                        <a:t>➤ Output generation</a:t>
                      </a:r>
                      <a:endParaRPr lang="en-GB" sz="1700" dirty="0"/>
                    </a:p>
                  </a:txBody>
                  <a:tcPr marL="88803" marR="88803" marT="44401" marB="44401" anchor="ctr">
                    <a:lnL>
                      <a:noFill/>
                    </a:lnL>
                    <a:lnR>
                      <a:noFill/>
                    </a:lnR>
                    <a:lnT>
                      <a:noFill/>
                    </a:lnT>
                    <a:lnB>
                      <a:noFill/>
                    </a:lnB>
                  </a:tcPr>
                </a:tc>
                <a:tc>
                  <a:txBody>
                    <a:bodyPr/>
                    <a:lstStyle/>
                    <a:p>
                      <a:r>
                        <a:rPr lang="en-GB" sz="1700"/>
                        <a:t>Represents the </a:t>
                      </a:r>
                      <a:r>
                        <a:rPr lang="en-GB" sz="1700" i="1"/>
                        <a:t>AI–copyright interaction proper</a:t>
                      </a:r>
                      <a:r>
                        <a:rPr lang="en-GB" sz="1700"/>
                        <a:t>: questions of </a:t>
                      </a:r>
                      <a:r>
                        <a:rPr lang="en-GB" sz="1700" i="1"/>
                        <a:t>authorship</a:t>
                      </a:r>
                      <a:r>
                        <a:rPr lang="en-GB" sz="1700"/>
                        <a:t>, </a:t>
                      </a:r>
                      <a:r>
                        <a:rPr lang="en-GB" sz="1700" i="1"/>
                        <a:t>originality</a:t>
                      </a:r>
                      <a:r>
                        <a:rPr lang="en-GB" sz="1700"/>
                        <a:t>, and </a:t>
                      </a:r>
                      <a:r>
                        <a:rPr lang="en-GB" sz="1700" i="1"/>
                        <a:t>ownership</a:t>
                      </a:r>
                      <a:r>
                        <a:rPr lang="en-GB" sz="1700"/>
                        <a:t> of generated works. Raises the issue of </a:t>
                      </a:r>
                      <a:r>
                        <a:rPr lang="en-GB" sz="1700" i="1"/>
                        <a:t>human contribution</a:t>
                      </a:r>
                      <a:r>
                        <a:rPr lang="en-GB" sz="1700"/>
                        <a:t> — whether user input or model design suffices to establish authorship under existing standards.</a:t>
                      </a:r>
                    </a:p>
                  </a:txBody>
                  <a:tcPr marL="88803" marR="88803" marT="44401" marB="44401" anchor="ctr">
                    <a:lnL>
                      <a:noFill/>
                    </a:lnL>
                    <a:lnR>
                      <a:noFill/>
                    </a:lnR>
                    <a:lnT>
                      <a:noFill/>
                    </a:lnT>
                    <a:lnB>
                      <a:noFill/>
                    </a:lnB>
                  </a:tcPr>
                </a:tc>
                <a:extLst>
                  <a:ext uri="{0D108BD9-81ED-4DB2-BD59-A6C34878D82A}">
                    <a16:rowId xmlns:a16="http://schemas.microsoft.com/office/drawing/2014/main" val="1304918650"/>
                  </a:ext>
                </a:extLst>
              </a:tr>
              <a:tr h="1152172">
                <a:tc>
                  <a:txBody>
                    <a:bodyPr/>
                    <a:lstStyle/>
                    <a:p>
                      <a:endParaRPr lang="en-HR" sz="1700" dirty="0"/>
                    </a:p>
                  </a:txBody>
                  <a:tcPr marL="88803" marR="88803" marT="44401" marB="44401" anchor="ctr">
                    <a:lnL>
                      <a:noFill/>
                    </a:lnL>
                    <a:lnR>
                      <a:noFill/>
                    </a:lnR>
                    <a:lnT>
                      <a:noFill/>
                    </a:lnT>
                    <a:lnB>
                      <a:noFill/>
                    </a:lnB>
                  </a:tcPr>
                </a:tc>
                <a:tc>
                  <a:txBody>
                    <a:bodyPr/>
                    <a:lstStyle/>
                    <a:p>
                      <a:r>
                        <a:rPr lang="en-GB" sz="1700" dirty="0"/>
                        <a:t>Also implicates potential </a:t>
                      </a:r>
                      <a:r>
                        <a:rPr lang="en-GB" sz="1700" i="1" dirty="0"/>
                        <a:t>related rights</a:t>
                      </a:r>
                      <a:r>
                        <a:rPr lang="en-GB" sz="1700" dirty="0"/>
                        <a:t> for </a:t>
                      </a:r>
                      <a:r>
                        <a:rPr lang="en-GB" sz="1700" i="1" dirty="0"/>
                        <a:t>AI-assisted</a:t>
                      </a:r>
                      <a:r>
                        <a:rPr lang="en-GB" sz="1700" dirty="0"/>
                        <a:t> outputs and tests the </a:t>
                      </a:r>
                      <a:r>
                        <a:rPr lang="en-GB" sz="1700" i="1" dirty="0"/>
                        <a:t>limits of human authorship requirements</a:t>
                      </a:r>
                      <a:r>
                        <a:rPr lang="en-GB" sz="1700" dirty="0"/>
                        <a:t> in different legal systems.</a:t>
                      </a:r>
                    </a:p>
                  </a:txBody>
                  <a:tcPr marL="88803" marR="88803" marT="44401" marB="44401" anchor="ctr">
                    <a:lnL>
                      <a:noFill/>
                    </a:lnL>
                    <a:lnR>
                      <a:noFill/>
                    </a:lnR>
                    <a:lnT>
                      <a:noFill/>
                    </a:lnT>
                    <a:lnB>
                      <a:noFill/>
                    </a:lnB>
                  </a:tcPr>
                </a:tc>
                <a:extLst>
                  <a:ext uri="{0D108BD9-81ED-4DB2-BD59-A6C34878D82A}">
                    <a16:rowId xmlns:a16="http://schemas.microsoft.com/office/drawing/2014/main" val="1097585029"/>
                  </a:ext>
                </a:extLst>
              </a:tr>
              <a:tr h="1152172">
                <a:tc>
                  <a:txBody>
                    <a:bodyPr/>
                    <a:lstStyle/>
                    <a:p>
                      <a:endParaRPr lang="en-HR" sz="1700"/>
                    </a:p>
                  </a:txBody>
                  <a:tcPr marL="88803" marR="88803" marT="44401" marB="44401" anchor="ctr">
                    <a:lnL>
                      <a:noFill/>
                    </a:lnL>
                    <a:lnR>
                      <a:noFill/>
                    </a:lnR>
                    <a:lnT>
                      <a:noFill/>
                    </a:lnT>
                    <a:lnB>
                      <a:noFill/>
                    </a:lnB>
                  </a:tcPr>
                </a:tc>
                <a:tc>
                  <a:txBody>
                    <a:bodyPr/>
                    <a:lstStyle/>
                    <a:p>
                      <a:r>
                        <a:rPr lang="en-GB" sz="1700" dirty="0"/>
                        <a:t>Engages </a:t>
                      </a:r>
                      <a:r>
                        <a:rPr lang="en-GB" sz="1700" i="1" dirty="0"/>
                        <a:t>ethical, economic, and policy</a:t>
                      </a:r>
                      <a:r>
                        <a:rPr lang="en-GB" sz="1700" dirty="0"/>
                        <a:t> debates on whether current frameworks adequately allocate rights, incentives, and responsibilities in generative creation.</a:t>
                      </a:r>
                    </a:p>
                  </a:txBody>
                  <a:tcPr marL="88803" marR="88803" marT="44401" marB="44401" anchor="ctr">
                    <a:lnL>
                      <a:noFill/>
                    </a:lnL>
                    <a:lnR>
                      <a:noFill/>
                    </a:lnR>
                    <a:lnT>
                      <a:noFill/>
                    </a:lnT>
                    <a:lnB>
                      <a:noFill/>
                    </a:lnB>
                  </a:tcPr>
                </a:tc>
                <a:extLst>
                  <a:ext uri="{0D108BD9-81ED-4DB2-BD59-A6C34878D82A}">
                    <a16:rowId xmlns:a16="http://schemas.microsoft.com/office/drawing/2014/main" val="3576172695"/>
                  </a:ext>
                </a:extLst>
              </a:tr>
            </a:tbl>
          </a:graphicData>
        </a:graphic>
      </p:graphicFrame>
    </p:spTree>
    <p:extLst>
      <p:ext uri="{BB962C8B-B14F-4D97-AF65-F5344CB8AC3E}">
        <p14:creationId xmlns:p14="http://schemas.microsoft.com/office/powerpoint/2010/main" val="62961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1569FC-C68B-DFB3-8964-E6EBC1FAD9D5}"/>
              </a:ext>
            </a:extLst>
          </p:cNvPr>
          <p:cNvSpPr>
            <a:spLocks noGrp="1"/>
          </p:cNvSpPr>
          <p:nvPr>
            <p:ph idx="1"/>
          </p:nvPr>
        </p:nvSpPr>
        <p:spPr/>
        <p:txBody>
          <a:bodyPr/>
          <a:lstStyle/>
          <a:p>
            <a:r>
              <a:rPr lang="en-HR" dirty="0"/>
              <a:t> </a:t>
            </a:r>
          </a:p>
        </p:txBody>
      </p:sp>
      <p:sp>
        <p:nvSpPr>
          <p:cNvPr id="3" name="Title 2">
            <a:extLst>
              <a:ext uri="{FF2B5EF4-FFF2-40B4-BE49-F238E27FC236}">
                <a16:creationId xmlns:a16="http://schemas.microsoft.com/office/drawing/2014/main" id="{AD2A1EF4-7379-572A-C5E6-6E57546C7C8A}"/>
              </a:ext>
            </a:extLst>
          </p:cNvPr>
          <p:cNvSpPr>
            <a:spLocks noGrp="1"/>
          </p:cNvSpPr>
          <p:nvPr>
            <p:ph type="title"/>
          </p:nvPr>
        </p:nvSpPr>
        <p:spPr>
          <a:xfrm>
            <a:off x="1068319" y="2373914"/>
            <a:ext cx="10899423" cy="1325563"/>
          </a:xfrm>
        </p:spPr>
        <p:txBody>
          <a:bodyPr>
            <a:normAutofit/>
          </a:bodyPr>
          <a:lstStyle/>
          <a:p>
            <a:r>
              <a:rPr lang="en-HR" sz="3000" u="sng" dirty="0"/>
              <a:t>The key ingredients of AI proliferation</a:t>
            </a:r>
            <a:r>
              <a:rPr lang="en-HR" sz="3000" dirty="0"/>
              <a:t>:</a:t>
            </a:r>
            <a:br>
              <a:rPr lang="en-HR" dirty="0"/>
            </a:br>
            <a:endParaRPr lang="en-HR" dirty="0"/>
          </a:p>
        </p:txBody>
      </p:sp>
      <p:sp>
        <p:nvSpPr>
          <p:cNvPr id="4" name="Slide Number Placeholder 3">
            <a:extLst>
              <a:ext uri="{FF2B5EF4-FFF2-40B4-BE49-F238E27FC236}">
                <a16:creationId xmlns:a16="http://schemas.microsoft.com/office/drawing/2014/main" id="{EA488F10-C378-E9B9-BC7B-BB1138756342}"/>
              </a:ext>
            </a:extLst>
          </p:cNvPr>
          <p:cNvSpPr>
            <a:spLocks noGrp="1"/>
          </p:cNvSpPr>
          <p:nvPr>
            <p:ph type="sldNum" sz="quarter" idx="12"/>
          </p:nvPr>
        </p:nvSpPr>
        <p:spPr/>
        <p:txBody>
          <a:bodyPr/>
          <a:lstStyle/>
          <a:p>
            <a:r>
              <a:rPr lang="en-HR" dirty="0"/>
              <a:t>5/6</a:t>
            </a:r>
          </a:p>
        </p:txBody>
      </p:sp>
      <p:pic>
        <p:nvPicPr>
          <p:cNvPr id="38" name="Picture 37">
            <a:extLst>
              <a:ext uri="{FF2B5EF4-FFF2-40B4-BE49-F238E27FC236}">
                <a16:creationId xmlns:a16="http://schemas.microsoft.com/office/drawing/2014/main" id="{E773DEDC-86F4-6C76-9EB6-EA28BD765BFB}"/>
              </a:ext>
            </a:extLst>
          </p:cNvPr>
          <p:cNvPicPr>
            <a:picLocks noChangeAspect="1"/>
          </p:cNvPicPr>
          <p:nvPr/>
        </p:nvPicPr>
        <p:blipFill>
          <a:blip r:embed="rId2"/>
          <a:stretch>
            <a:fillRect/>
          </a:stretch>
        </p:blipFill>
        <p:spPr>
          <a:xfrm>
            <a:off x="4218559" y="850132"/>
            <a:ext cx="1507272" cy="1507272"/>
          </a:xfrm>
          <a:prstGeom prst="rect">
            <a:avLst/>
          </a:prstGeom>
        </p:spPr>
      </p:pic>
      <p:sp>
        <p:nvSpPr>
          <p:cNvPr id="37" name="Title 2">
            <a:extLst>
              <a:ext uri="{FF2B5EF4-FFF2-40B4-BE49-F238E27FC236}">
                <a16:creationId xmlns:a16="http://schemas.microsoft.com/office/drawing/2014/main" id="{32D571F6-2ADF-8B9C-DE99-072A9A5ED23C}"/>
              </a:ext>
            </a:extLst>
          </p:cNvPr>
          <p:cNvSpPr txBox="1">
            <a:spLocks/>
          </p:cNvSpPr>
          <p:nvPr/>
        </p:nvSpPr>
        <p:spPr>
          <a:xfrm>
            <a:off x="822135" y="1048351"/>
            <a:ext cx="108994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b="1" i="0" kern="1200" baseline="0">
                <a:solidFill>
                  <a:srgbClr val="1F3167"/>
                </a:solidFill>
                <a:latin typeface="Avenir" panose="02000503020000020003" pitchFamily="2" charset="0"/>
                <a:ea typeface="+mj-ea"/>
                <a:cs typeface="+mj-cs"/>
              </a:defRPr>
            </a:lvl1pPr>
          </a:lstStyle>
          <a:p>
            <a:r>
              <a:rPr lang="en-HR" dirty="0"/>
              <a:t>The Way Forwards</a:t>
            </a:r>
          </a:p>
        </p:txBody>
      </p:sp>
      <p:sp>
        <p:nvSpPr>
          <p:cNvPr id="40" name="Title 2">
            <a:extLst>
              <a:ext uri="{FF2B5EF4-FFF2-40B4-BE49-F238E27FC236}">
                <a16:creationId xmlns:a16="http://schemas.microsoft.com/office/drawing/2014/main" id="{04554337-9FCA-F5FB-152F-F4F750981821}"/>
              </a:ext>
            </a:extLst>
          </p:cNvPr>
          <p:cNvSpPr txBox="1">
            <a:spLocks/>
          </p:cNvSpPr>
          <p:nvPr/>
        </p:nvSpPr>
        <p:spPr>
          <a:xfrm>
            <a:off x="1455180" y="2823796"/>
            <a:ext cx="6516512" cy="284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300" b="1" i="0" kern="1200" baseline="0">
                <a:solidFill>
                  <a:srgbClr val="1F3167"/>
                </a:solidFill>
                <a:latin typeface="Avenir" panose="02000503020000020003" pitchFamily="2" charset="0"/>
                <a:ea typeface="+mj-ea"/>
                <a:cs typeface="+mj-cs"/>
              </a:defRPr>
            </a:lvl1pPr>
          </a:lstStyle>
          <a:p>
            <a:pPr marL="457200" indent="-457200">
              <a:buFont typeface="Wingdings" pitchFamily="2" charset="2"/>
              <a:buChar char="Ø"/>
            </a:pPr>
            <a:r>
              <a:rPr lang="en-GB" sz="2700" dirty="0"/>
              <a:t>A</a:t>
            </a:r>
            <a:r>
              <a:rPr lang="en-HR" sz="2700" dirty="0"/>
              <a:t>lgorithms</a:t>
            </a:r>
          </a:p>
          <a:p>
            <a:pPr marL="457200" indent="-457200">
              <a:buFont typeface="Wingdings" pitchFamily="2" charset="2"/>
              <a:buChar char="Ø"/>
            </a:pPr>
            <a:r>
              <a:rPr lang="en-GB" sz="2700" dirty="0"/>
              <a:t>C</a:t>
            </a:r>
            <a:r>
              <a:rPr lang="en-HR" sz="2700" dirty="0"/>
              <a:t>omputing power</a:t>
            </a:r>
          </a:p>
          <a:p>
            <a:pPr marL="457200" indent="-457200">
              <a:buFont typeface="Wingdings" pitchFamily="2" charset="2"/>
              <a:buChar char="Ø"/>
            </a:pPr>
            <a:r>
              <a:rPr lang="en-GB" sz="2700" dirty="0"/>
              <a:t>D</a:t>
            </a:r>
            <a:r>
              <a:rPr lang="en-HR" sz="2700" dirty="0"/>
              <a:t>ata</a:t>
            </a:r>
          </a:p>
          <a:p>
            <a:pPr marL="457200" indent="-457200">
              <a:buFont typeface="Wingdings" pitchFamily="2" charset="2"/>
              <a:buChar char="Ø"/>
            </a:pPr>
            <a:r>
              <a:rPr lang="en-HR" sz="2700" dirty="0">
                <a:solidFill>
                  <a:srgbClr val="FF0000"/>
                </a:solidFill>
              </a:rPr>
              <a:t>Human</a:t>
            </a:r>
            <a:br>
              <a:rPr lang="en-HR" dirty="0"/>
            </a:br>
            <a:endParaRPr lang="en-HR" dirty="0"/>
          </a:p>
        </p:txBody>
      </p:sp>
    </p:spTree>
    <p:extLst>
      <p:ext uri="{BB962C8B-B14F-4D97-AF65-F5344CB8AC3E}">
        <p14:creationId xmlns:p14="http://schemas.microsoft.com/office/powerpoint/2010/main" val="6153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ppt_y</p:attrName>
                                        </p:attrNameLst>
                                      </p:cBhvr>
                                      <p:tavLst>
                                        <p:tav tm="0">
                                          <p:val>
                                            <p:strVal val="#ppt_y+#ppt_h*1.125000"/>
                                          </p:val>
                                        </p:tav>
                                        <p:tav tm="100000">
                                          <p:val>
                                            <p:strVal val="#ppt_y"/>
                                          </p:val>
                                        </p:tav>
                                      </p:tavLst>
                                    </p:anim>
                                    <p:animEffect transition="in" filter="wipe(up)">
                                      <p:cBhvr>
                                        <p:cTn id="8" dur="500"/>
                                        <p:tgtEl>
                                          <p:spTgt spid="37"/>
                                        </p:tgtEl>
                                      </p:cBhvr>
                                    </p:animEffect>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p:tgtEl>
                                          <p:spTgt spid="3"/>
                                        </p:tgtEl>
                                        <p:attrNameLst>
                                          <p:attrName>ppt_y</p:attrName>
                                        </p:attrNameLst>
                                      </p:cBhvr>
                                      <p:tavLst>
                                        <p:tav tm="0">
                                          <p:val>
                                            <p:strVal val="#ppt_y+#ppt_h*1.125000"/>
                                          </p:val>
                                        </p:tav>
                                        <p:tav tm="100000">
                                          <p:val>
                                            <p:strVal val="#ppt_y"/>
                                          </p:val>
                                        </p:tav>
                                      </p:tavLst>
                                    </p:anim>
                                    <p:animEffect transition="in" filter="wipe(up)">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40">
                                            <p:txEl>
                                              <p:pRg st="0" end="0"/>
                                            </p:txEl>
                                          </p:spTgt>
                                        </p:tgtEl>
                                        <p:attrNameLst>
                                          <p:attrName>style.visibility</p:attrName>
                                        </p:attrNameLst>
                                      </p:cBhvr>
                                      <p:to>
                                        <p:strVal val="visible"/>
                                      </p:to>
                                    </p:set>
                                    <p:anim calcmode="lin" valueType="num">
                                      <p:cBhvr additive="base">
                                        <p:cTn id="29" dur="500"/>
                                        <p:tgtEl>
                                          <p:spTgt spid="40">
                                            <p:txEl>
                                              <p:pRg st="0" end="0"/>
                                            </p:txEl>
                                          </p:spTgt>
                                        </p:tgtEl>
                                        <p:attrNameLst>
                                          <p:attrName>ppt_y</p:attrName>
                                        </p:attrNameLst>
                                      </p:cBhvr>
                                      <p:tavLst>
                                        <p:tav tm="0">
                                          <p:val>
                                            <p:strVal val="#ppt_y+#ppt_h*1.125000"/>
                                          </p:val>
                                        </p:tav>
                                        <p:tav tm="100000">
                                          <p:val>
                                            <p:strVal val="#ppt_y"/>
                                          </p:val>
                                        </p:tav>
                                      </p:tavLst>
                                    </p:anim>
                                    <p:animEffect transition="in" filter="wipe(up)">
                                      <p:cBhvr>
                                        <p:cTn id="30" dur="500"/>
                                        <p:tgtEl>
                                          <p:spTgt spid="40">
                                            <p:txEl>
                                              <p:pRg st="0" end="0"/>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40">
                                            <p:txEl>
                                              <p:pRg st="1" end="1"/>
                                            </p:txEl>
                                          </p:spTgt>
                                        </p:tgtEl>
                                        <p:attrNameLst>
                                          <p:attrName>style.visibility</p:attrName>
                                        </p:attrNameLst>
                                      </p:cBhvr>
                                      <p:to>
                                        <p:strVal val="visible"/>
                                      </p:to>
                                    </p:set>
                                    <p:anim calcmode="lin" valueType="num">
                                      <p:cBhvr additive="base">
                                        <p:cTn id="33" dur="500"/>
                                        <p:tgtEl>
                                          <p:spTgt spid="40">
                                            <p:txEl>
                                              <p:pRg st="1" end="1"/>
                                            </p:txEl>
                                          </p:spTgt>
                                        </p:tgtEl>
                                        <p:attrNameLst>
                                          <p:attrName>ppt_y</p:attrName>
                                        </p:attrNameLst>
                                      </p:cBhvr>
                                      <p:tavLst>
                                        <p:tav tm="0">
                                          <p:val>
                                            <p:strVal val="#ppt_y+#ppt_h*1.125000"/>
                                          </p:val>
                                        </p:tav>
                                        <p:tav tm="100000">
                                          <p:val>
                                            <p:strVal val="#ppt_y"/>
                                          </p:val>
                                        </p:tav>
                                      </p:tavLst>
                                    </p:anim>
                                    <p:animEffect transition="in" filter="wipe(up)">
                                      <p:cBhvr>
                                        <p:cTn id="34" dur="500"/>
                                        <p:tgtEl>
                                          <p:spTgt spid="40">
                                            <p:txEl>
                                              <p:pRg st="1" end="1"/>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40">
                                            <p:txEl>
                                              <p:pRg st="2" end="2"/>
                                            </p:txEl>
                                          </p:spTgt>
                                        </p:tgtEl>
                                        <p:attrNameLst>
                                          <p:attrName>style.visibility</p:attrName>
                                        </p:attrNameLst>
                                      </p:cBhvr>
                                      <p:to>
                                        <p:strVal val="visible"/>
                                      </p:to>
                                    </p:set>
                                    <p:anim calcmode="lin" valueType="num">
                                      <p:cBhvr additive="base">
                                        <p:cTn id="37" dur="500"/>
                                        <p:tgtEl>
                                          <p:spTgt spid="40">
                                            <p:txEl>
                                              <p:pRg st="2" end="2"/>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0">
                                            <p:txEl>
                                              <p:pRg st="2" end="2"/>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40">
                                            <p:txEl>
                                              <p:pRg st="3" end="3"/>
                                            </p:txEl>
                                          </p:spTgt>
                                        </p:tgtEl>
                                        <p:attrNameLst>
                                          <p:attrName>style.visibility</p:attrName>
                                        </p:attrNameLst>
                                      </p:cBhvr>
                                      <p:to>
                                        <p:strVal val="visible"/>
                                      </p:to>
                                    </p:set>
                                    <p:anim calcmode="lin" valueType="num">
                                      <p:cBhvr additive="base">
                                        <p:cTn id="41" dur="500"/>
                                        <p:tgtEl>
                                          <p:spTgt spid="40">
                                            <p:txEl>
                                              <p:pRg st="3" end="3"/>
                                            </p:txEl>
                                          </p:spTgt>
                                        </p:tgtEl>
                                        <p:attrNameLst>
                                          <p:attrName>ppt_y</p:attrName>
                                        </p:attrNameLst>
                                      </p:cBhvr>
                                      <p:tavLst>
                                        <p:tav tm="0">
                                          <p:val>
                                            <p:strVal val="#ppt_y+#ppt_h*1.125000"/>
                                          </p:val>
                                        </p:tav>
                                        <p:tav tm="100000">
                                          <p:val>
                                            <p:strVal val="#ppt_y"/>
                                          </p:val>
                                        </p:tav>
                                      </p:tavLst>
                                    </p:anim>
                                    <p:animEffect transition="in" filter="wipe(up)">
                                      <p:cBhvr>
                                        <p:cTn id="42" dur="500"/>
                                        <p:tgtEl>
                                          <p:spTgt spid="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4D25C8-F78B-38EB-43CF-0F7D8462F03F}"/>
              </a:ext>
            </a:extLst>
          </p:cNvPr>
          <p:cNvSpPr>
            <a:spLocks noGrp="1"/>
          </p:cNvSpPr>
          <p:nvPr>
            <p:ph idx="1"/>
          </p:nvPr>
        </p:nvSpPr>
        <p:spPr/>
        <p:txBody>
          <a:bodyPr/>
          <a:lstStyle/>
          <a:p>
            <a:r>
              <a:rPr lang="en-HR" dirty="0"/>
              <a:t> </a:t>
            </a:r>
          </a:p>
        </p:txBody>
      </p:sp>
      <p:sp>
        <p:nvSpPr>
          <p:cNvPr id="3" name="Title 2">
            <a:extLst>
              <a:ext uri="{FF2B5EF4-FFF2-40B4-BE49-F238E27FC236}">
                <a16:creationId xmlns:a16="http://schemas.microsoft.com/office/drawing/2014/main" id="{BBD276D8-39B3-EC1C-A5AF-C73AC08420E5}"/>
              </a:ext>
            </a:extLst>
          </p:cNvPr>
          <p:cNvSpPr>
            <a:spLocks noGrp="1"/>
          </p:cNvSpPr>
          <p:nvPr>
            <p:ph type="title"/>
          </p:nvPr>
        </p:nvSpPr>
        <p:spPr>
          <a:xfrm>
            <a:off x="646287" y="3175336"/>
            <a:ext cx="10899423" cy="1325563"/>
          </a:xfrm>
        </p:spPr>
        <p:txBody>
          <a:bodyPr>
            <a:normAutofit fontScale="90000"/>
          </a:bodyPr>
          <a:lstStyle/>
          <a:p>
            <a:pPr algn="ctr"/>
            <a:r>
              <a:rPr lang="en-GB" dirty="0"/>
              <a:t>A work which is a fruit of a creator’s thoughts is the most personal, the most legitimate, the most unassailable, and the most sacred of all property!</a:t>
            </a:r>
            <a:br>
              <a:rPr lang="en-GB" dirty="0"/>
            </a:br>
            <a:br>
              <a:rPr lang="en-GB" dirty="0"/>
            </a:br>
            <a:r>
              <a:rPr lang="en-GB" dirty="0"/>
              <a:t>Holding in your hands that fruit of your labour is one of the most beautiful feelings one may have. No machine, VR, or digital something can replace or recreate this.</a:t>
            </a:r>
            <a:br>
              <a:rPr lang="en-GB" dirty="0"/>
            </a:br>
            <a:br>
              <a:rPr lang="en-GB" dirty="0"/>
            </a:br>
            <a:r>
              <a:rPr lang="en-GB" sz="2200" i="1" dirty="0"/>
              <a:t>- paraphrasing Le </a:t>
            </a:r>
            <a:r>
              <a:rPr lang="en-GB" sz="2200" i="1" dirty="0" err="1"/>
              <a:t>Chapelier</a:t>
            </a:r>
            <a:r>
              <a:rPr lang="en-GB" sz="2200" i="1" dirty="0"/>
              <a:t>, Report on Dramatic Author’s Property (Paris, 1791)</a:t>
            </a:r>
            <a:endParaRPr lang="en-HR" sz="2200" i="1" dirty="0"/>
          </a:p>
        </p:txBody>
      </p:sp>
      <p:sp>
        <p:nvSpPr>
          <p:cNvPr id="4" name="Slide Number Placeholder 3">
            <a:extLst>
              <a:ext uri="{FF2B5EF4-FFF2-40B4-BE49-F238E27FC236}">
                <a16:creationId xmlns:a16="http://schemas.microsoft.com/office/drawing/2014/main" id="{F9479B7E-C698-F06F-E4B5-6ACD03486430}"/>
              </a:ext>
            </a:extLst>
          </p:cNvPr>
          <p:cNvSpPr>
            <a:spLocks noGrp="1"/>
          </p:cNvSpPr>
          <p:nvPr>
            <p:ph type="sldNum" sz="quarter" idx="12"/>
          </p:nvPr>
        </p:nvSpPr>
        <p:spPr/>
        <p:txBody>
          <a:bodyPr/>
          <a:lstStyle/>
          <a:p>
            <a:r>
              <a:rPr lang="en-HR" dirty="0"/>
              <a:t>6/6</a:t>
            </a:r>
          </a:p>
        </p:txBody>
      </p:sp>
    </p:spTree>
    <p:extLst>
      <p:ext uri="{BB962C8B-B14F-4D97-AF65-F5344CB8AC3E}">
        <p14:creationId xmlns:p14="http://schemas.microsoft.com/office/powerpoint/2010/main" val="191719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6227AD-23D0-9541-15E9-FDE80B0ECE00}"/>
              </a:ext>
            </a:extLst>
          </p:cNvPr>
          <p:cNvSpPr>
            <a:spLocks noGrp="1"/>
          </p:cNvSpPr>
          <p:nvPr>
            <p:ph type="subTitle" idx="1"/>
          </p:nvPr>
        </p:nvSpPr>
        <p:spPr>
          <a:xfrm>
            <a:off x="5641674" y="2418631"/>
            <a:ext cx="6021239" cy="1707871"/>
          </a:xfrm>
        </p:spPr>
        <p:txBody>
          <a:bodyPr>
            <a:normAutofit/>
          </a:bodyPr>
          <a:lstStyle/>
          <a:p>
            <a:pPr algn="ctr">
              <a:lnSpc>
                <a:spcPct val="150000"/>
              </a:lnSpc>
            </a:pPr>
            <a:r>
              <a:rPr lang="en-HR" sz="3600" b="1" dirty="0"/>
              <a:t>THANK YOU FOR YOUR ATTENTION!</a:t>
            </a:r>
          </a:p>
        </p:txBody>
      </p:sp>
      <p:sp>
        <p:nvSpPr>
          <p:cNvPr id="4" name="Content Placeholder 1">
            <a:extLst>
              <a:ext uri="{FF2B5EF4-FFF2-40B4-BE49-F238E27FC236}">
                <a16:creationId xmlns:a16="http://schemas.microsoft.com/office/drawing/2014/main" id="{C800A819-93CF-A634-19B4-106C26E60ED4}"/>
              </a:ext>
            </a:extLst>
          </p:cNvPr>
          <p:cNvSpPr txBox="1">
            <a:spLocks/>
          </p:cNvSpPr>
          <p:nvPr/>
        </p:nvSpPr>
        <p:spPr>
          <a:xfrm>
            <a:off x="5641674" y="4574737"/>
            <a:ext cx="6021239" cy="170787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1F3167"/>
                </a:solidFill>
                <a:latin typeface="Avenir"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GB" sz="2500" b="1" dirty="0"/>
              <a:t>d</a:t>
            </a:r>
            <a:r>
              <a:rPr lang="en-HR" sz="2500" b="1" dirty="0"/>
              <a:t>r. sc. Dino Gliha</a:t>
            </a:r>
          </a:p>
          <a:p>
            <a:pPr>
              <a:lnSpc>
                <a:spcPct val="150000"/>
              </a:lnSpc>
            </a:pPr>
            <a:r>
              <a:rPr lang="en-GB" sz="2500" b="1" dirty="0"/>
              <a:t>d</a:t>
            </a:r>
            <a:r>
              <a:rPr lang="en-HR" sz="2500" b="1" dirty="0"/>
              <a:t>ino.gliha@mgg-law.eu</a:t>
            </a:r>
          </a:p>
        </p:txBody>
      </p:sp>
    </p:spTree>
    <p:extLst>
      <p:ext uri="{BB962C8B-B14F-4D97-AF65-F5344CB8AC3E}">
        <p14:creationId xmlns:p14="http://schemas.microsoft.com/office/powerpoint/2010/main" val="3214979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2461</TotalTime>
  <Words>416</Words>
  <Application>Microsoft Macintosh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Aptos</vt:lpstr>
      <vt:lpstr>Aptos Display</vt:lpstr>
      <vt:lpstr>Arial</vt:lpstr>
      <vt:lpstr>Avenir</vt:lpstr>
      <vt:lpstr>Wingdings</vt:lpstr>
      <vt:lpstr>Office Theme</vt:lpstr>
      <vt:lpstr>Custom Design</vt:lpstr>
      <vt:lpstr>The (Initial) Copyright Ownership within the  Machine Learning Lifecycle</vt:lpstr>
      <vt:lpstr>Machine Learning  Lifecycle and Copyright</vt:lpstr>
      <vt:lpstr>The Input Layer</vt:lpstr>
      <vt:lpstr>The Model Layer</vt:lpstr>
      <vt:lpstr>The Output Layer</vt:lpstr>
      <vt:lpstr>The key ingredients of AI proliferation: </vt:lpstr>
      <vt:lpstr>A work which is a fruit of a creator’s thoughts is the most personal, the most legitimate, the most unassailable, and the most sacred of all property!  Holding in your hands that fruit of your labour is one of the most beautiful feelings one may have. No machine, VR, or digital something can replace or recreate this.  - paraphrasing Le Chapelier, Report on Dramatic Author’s Property (Paris, 1791)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Ownership within the  Machine Learning Lifecycle</dc:title>
  <dc:creator>Suzana Matanovic</dc:creator>
  <cp:lastModifiedBy>Igor Gliha</cp:lastModifiedBy>
  <cp:revision>22</cp:revision>
  <dcterms:created xsi:type="dcterms:W3CDTF">2025-09-01T09:55:38Z</dcterms:created>
  <dcterms:modified xsi:type="dcterms:W3CDTF">2025-10-07T08:04:40Z</dcterms:modified>
</cp:coreProperties>
</file>